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sldIdLst>
    <p:sldId id="256" r:id="rId2"/>
    <p:sldId id="277" r:id="rId3"/>
    <p:sldId id="257" r:id="rId4"/>
    <p:sldId id="276" r:id="rId5"/>
    <p:sldId id="275" r:id="rId6"/>
    <p:sldId id="263" r:id="rId7"/>
    <p:sldId id="258" r:id="rId8"/>
    <p:sldId id="259" r:id="rId9"/>
    <p:sldId id="282" r:id="rId10"/>
    <p:sldId id="279" r:id="rId11"/>
    <p:sldId id="264" r:id="rId12"/>
    <p:sldId id="260" r:id="rId13"/>
    <p:sldId id="280" r:id="rId14"/>
    <p:sldId id="278" r:id="rId15"/>
    <p:sldId id="265" r:id="rId16"/>
    <p:sldId id="268" r:id="rId17"/>
    <p:sldId id="270" r:id="rId18"/>
    <p:sldId id="274" r:id="rId19"/>
    <p:sldId id="269" r:id="rId20"/>
    <p:sldId id="271" r:id="rId21"/>
    <p:sldId id="281" r:id="rId22"/>
    <p:sldId id="272" r:id="rId23"/>
    <p:sldId id="267" r:id="rId24"/>
    <p:sldId id="261" r:id="rId25"/>
    <p:sldId id="262" r:id="rId26"/>
    <p:sldId id="273" r:id="rId27"/>
    <p:sldId id="266"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7D0065BE-0657-4A47-90AD-C21C55E16B19}" type="datetime4">
              <a:rPr lang="en-US" smtClean="0"/>
              <a:pPr/>
              <a:t>September 5,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A16C3AA4-67BE-44F7-809A-3582401494AF}" type="datetime4">
              <a:rPr lang="en-US" smtClean="0"/>
              <a:pPr/>
              <a:t>September 5,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25172EEB-1769-4776-AD69-E7C1260563EB}" type="datetime4">
              <a:rPr lang="en-US" smtClean="0"/>
              <a:pPr/>
              <a:t>September 5,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D47BB8AF-C16A-4836-A92D-61834B5F0BA5}" type="datetime4">
              <a:rPr lang="en-US" smtClean="0"/>
              <a:pPr/>
              <a:t>September 5,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647D2193-4505-4A75-99BB-880C6989A757}" type="datetime4">
              <a:rPr lang="en-US" smtClean="0"/>
              <a:pPr/>
              <a:t>September 5,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113A18F4-33C3-445B-924C-31108C51719C}" type="datetime4">
              <a:rPr lang="en-US" smtClean="0"/>
              <a:pPr/>
              <a:t>September 5, 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3AF7543A-E259-478F-9E0D-57BA40E442B7}" type="datetime4">
              <a:rPr lang="en-US" smtClean="0"/>
              <a:pPr/>
              <a:t>September 5, 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1EFB012D-77A1-44B0-BB26-329BA1EE55C9}" type="datetime4">
              <a:rPr lang="en-US" smtClean="0"/>
              <a:pPr/>
              <a:t>September 5, 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B7499E-3031-413E-B01E-B94970708CAA}" type="datetime4">
              <a:rPr lang="en-US" smtClean="0"/>
              <a:pPr/>
              <a:t>September 5, 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DC7EAB0C-2220-4D0E-A0DD-DB7FA0F742F4}" type="datetime4">
              <a:rPr lang="en-US" smtClean="0"/>
              <a:pPr/>
              <a:t>September 5, 2014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dirty="0"/>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E3416D63-31BF-4B94-B6C5-E20B2C63F515}" type="datetime4">
              <a:rPr lang="en-US" smtClean="0"/>
              <a:pPr/>
              <a:t>September 5, 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1B13E-D5AF-485E-81A1-82A140076526}" type="datetime4">
              <a:rPr lang="en-US" smtClean="0"/>
              <a:pPr/>
              <a:t>September 5, 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54ED01-E2A0-4C1E-8E21-014B99041579}" type="slidenum">
              <a:rPr lang="en-US" smtClean="0"/>
              <a:pPr/>
              <a:t>‹#›</a:t>
            </a:fld>
            <a:endParaRPr lang="en-US" dirty="0"/>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FILM TECHNIQUES </a:t>
            </a:r>
            <a:endParaRPr lang="en-US" dirty="0"/>
          </a:p>
        </p:txBody>
      </p:sp>
      <p:sp>
        <p:nvSpPr>
          <p:cNvPr id="3" name="Subtitle 2"/>
          <p:cNvSpPr>
            <a:spLocks noGrp="1"/>
          </p:cNvSpPr>
          <p:nvPr>
            <p:ph type="subTitle" idx="1"/>
          </p:nvPr>
        </p:nvSpPr>
        <p:spPr/>
        <p:txBody>
          <a:bodyPr>
            <a:normAutofit/>
          </a:bodyPr>
          <a:lstStyle/>
          <a:p>
            <a:r>
              <a:rPr lang="en-US" dirty="0" smtClean="0"/>
              <a:t>YEAR 9 ENGLISH</a:t>
            </a:r>
          </a:p>
          <a:p>
            <a:endParaRPr lang="en-US" dirty="0"/>
          </a:p>
          <a:p>
            <a:r>
              <a:rPr lang="en-US" dirty="0" smtClean="0"/>
              <a:t>Lesson One</a:t>
            </a:r>
          </a:p>
          <a:p>
            <a:endParaRPr lang="en-US" dirty="0"/>
          </a:p>
        </p:txBody>
      </p:sp>
    </p:spTree>
    <p:extLst>
      <p:ext uri="{BB962C8B-B14F-4D97-AF65-F5344CB8AC3E}">
        <p14:creationId xmlns:p14="http://schemas.microsoft.com/office/powerpoint/2010/main" val="27749464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41882"/>
            <a:ext cx="8229600" cy="5784281"/>
          </a:xfrm>
        </p:spPr>
        <p:txBody>
          <a:bodyPr/>
          <a:lstStyle/>
          <a:p>
            <a:r>
              <a:rPr lang="en-US" dirty="0" smtClean="0"/>
              <a:t>In this long shot what is the setting and where is the action?</a:t>
            </a:r>
            <a:endParaRPr lang="en-US" dirty="0"/>
          </a:p>
          <a:p>
            <a:pPr marL="457200" lvl="1" indent="0">
              <a:buNone/>
            </a:pPr>
            <a:endParaRPr lang="en-US" dirty="0"/>
          </a:p>
          <a:p>
            <a:pPr marL="0" indent="0">
              <a:buNone/>
            </a:pPr>
            <a:endParaRPr lang="en-US" dirty="0"/>
          </a:p>
        </p:txBody>
      </p:sp>
      <p:pic>
        <p:nvPicPr>
          <p:cNvPr id="4" name="Picture 3" descr="Screen Shot 2014-08-19 at 9.28.35 pm.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1725693"/>
            <a:ext cx="9144000" cy="5132307"/>
          </a:xfrm>
          <a:prstGeom prst="rect">
            <a:avLst/>
          </a:prstGeom>
        </p:spPr>
      </p:pic>
    </p:spTree>
    <p:extLst>
      <p:ext uri="{BB962C8B-B14F-4D97-AF65-F5344CB8AC3E}">
        <p14:creationId xmlns:p14="http://schemas.microsoft.com/office/powerpoint/2010/main" val="1835037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CAMERA SHOTS FINAL</a:t>
            </a:r>
            <a:endParaRPr lang="en-US" dirty="0"/>
          </a:p>
        </p:txBody>
      </p:sp>
      <p:sp>
        <p:nvSpPr>
          <p:cNvPr id="3" name="Content Placeholder 2"/>
          <p:cNvSpPr>
            <a:spLocks noGrp="1"/>
          </p:cNvSpPr>
          <p:nvPr>
            <p:ph idx="1"/>
          </p:nvPr>
        </p:nvSpPr>
        <p:spPr/>
        <p:txBody>
          <a:bodyPr>
            <a:normAutofit/>
          </a:bodyPr>
          <a:lstStyle/>
          <a:p>
            <a:r>
              <a:rPr lang="en-US" b="1" dirty="0" smtClean="0">
                <a:solidFill>
                  <a:srgbClr val="660066"/>
                </a:solidFill>
              </a:rPr>
              <a:t>FULL SHOT: </a:t>
            </a:r>
            <a:r>
              <a:rPr lang="en-US" dirty="0" smtClean="0"/>
              <a:t>contains </a:t>
            </a:r>
            <a:r>
              <a:rPr lang="en-US" dirty="0"/>
              <a:t>a complete view of the </a:t>
            </a:r>
            <a:r>
              <a:rPr lang="en-US" b="1" dirty="0"/>
              <a:t>characters</a:t>
            </a:r>
            <a:r>
              <a:rPr lang="en-US" dirty="0"/>
              <a:t>. From this shot, viewers can take in the </a:t>
            </a:r>
            <a:r>
              <a:rPr lang="en-US" dirty="0" smtClean="0"/>
              <a:t>clothes characters are wearing and it may </a:t>
            </a:r>
            <a:r>
              <a:rPr lang="en-US" dirty="0"/>
              <a:t>also help to demonstrate the relationships between </a:t>
            </a:r>
            <a:r>
              <a:rPr lang="en-US" dirty="0" smtClean="0"/>
              <a:t>characters.</a:t>
            </a:r>
          </a:p>
        </p:txBody>
      </p:sp>
    </p:spTree>
    <p:extLst>
      <p:ext uri="{BB962C8B-B14F-4D97-AF65-F5344CB8AC3E}">
        <p14:creationId xmlns:p14="http://schemas.microsoft.com/office/powerpoint/2010/main" val="30763491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8164"/>
            <a:ext cx="8229600" cy="5768000"/>
          </a:xfrm>
        </p:spPr>
        <p:txBody>
          <a:bodyPr/>
          <a:lstStyle/>
          <a:p>
            <a:r>
              <a:rPr lang="en-US" sz="4000" dirty="0" smtClean="0">
                <a:solidFill>
                  <a:srgbClr val="660066"/>
                </a:solidFill>
              </a:rPr>
              <a:t>Full Shot</a:t>
            </a:r>
            <a:r>
              <a:rPr lang="en-US" sz="4000" dirty="0" smtClean="0"/>
              <a:t>: </a:t>
            </a:r>
            <a:r>
              <a:rPr lang="en-US" sz="2800" dirty="0" smtClean="0"/>
              <a:t>Clear view of Rosie and the Priest, you can tell by their clothing they are in a choir and the background and priest’s robes they are in a church. </a:t>
            </a:r>
            <a:endParaRPr lang="en-US" dirty="0" smtClean="0"/>
          </a:p>
          <a:p>
            <a:endParaRPr lang="en-US" dirty="0"/>
          </a:p>
        </p:txBody>
      </p:sp>
      <p:pic>
        <p:nvPicPr>
          <p:cNvPr id="4" name="Picture 3" descr="Screen Shot 2014-08-19 at 7.34.58 pm.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083855"/>
            <a:ext cx="9144000" cy="4774145"/>
          </a:xfrm>
          <a:prstGeom prst="rect">
            <a:avLst/>
          </a:prstGeom>
        </p:spPr>
      </p:pic>
    </p:spTree>
    <p:extLst>
      <p:ext uri="{BB962C8B-B14F-4D97-AF65-F5344CB8AC3E}">
        <p14:creationId xmlns:p14="http://schemas.microsoft.com/office/powerpoint/2010/main" val="2265326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41882"/>
            <a:ext cx="8229600" cy="5784281"/>
          </a:xfrm>
        </p:spPr>
        <p:txBody>
          <a:bodyPr/>
          <a:lstStyle/>
          <a:p>
            <a:pPr marL="514350" indent="-457200"/>
            <a:endParaRPr lang="en-US" b="1" dirty="0" smtClean="0"/>
          </a:p>
          <a:p>
            <a:pPr marL="514350" indent="-457200"/>
            <a:r>
              <a:rPr lang="en-US" sz="4000" b="1" dirty="0" smtClean="0">
                <a:solidFill>
                  <a:srgbClr val="660066"/>
                </a:solidFill>
              </a:rPr>
              <a:t>MID SHOT</a:t>
            </a:r>
            <a:r>
              <a:rPr lang="en-US" sz="4000" dirty="0" smtClean="0">
                <a:solidFill>
                  <a:srgbClr val="660066"/>
                </a:solidFill>
              </a:rPr>
              <a:t>: </a:t>
            </a:r>
            <a:r>
              <a:rPr lang="en-US" dirty="0"/>
              <a:t>contains the characters or a </a:t>
            </a:r>
            <a:r>
              <a:rPr lang="en-US" b="1" dirty="0"/>
              <a:t>character from the waist up</a:t>
            </a:r>
            <a:r>
              <a:rPr lang="en-US" dirty="0"/>
              <a:t>. From this shot, viewers can see the characters' faces more clearly as well as their interaction with other characters. This is also known as a social shot.</a:t>
            </a:r>
          </a:p>
          <a:p>
            <a:pPr marL="0" indent="0">
              <a:buNone/>
            </a:pPr>
            <a:endParaRPr lang="en-US" dirty="0"/>
          </a:p>
        </p:txBody>
      </p:sp>
    </p:spTree>
    <p:extLst>
      <p:ext uri="{BB962C8B-B14F-4D97-AF65-F5344CB8AC3E}">
        <p14:creationId xmlns:p14="http://schemas.microsoft.com/office/powerpoint/2010/main" val="9147393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4-08-19 at 8.20.54 pm.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1693133"/>
            <a:ext cx="9144000" cy="5164868"/>
          </a:xfrm>
          <a:prstGeom prst="rect">
            <a:avLst/>
          </a:prstGeom>
        </p:spPr>
      </p:pic>
      <p:sp>
        <p:nvSpPr>
          <p:cNvPr id="2" name="TextBox 1"/>
          <p:cNvSpPr txBox="1"/>
          <p:nvPr/>
        </p:nvSpPr>
        <p:spPr>
          <a:xfrm>
            <a:off x="976880" y="602364"/>
            <a:ext cx="6561374" cy="954107"/>
          </a:xfrm>
          <a:prstGeom prst="rect">
            <a:avLst/>
          </a:prstGeom>
          <a:noFill/>
        </p:spPr>
        <p:txBody>
          <a:bodyPr wrap="square" rtlCol="0">
            <a:spAutoFit/>
          </a:bodyPr>
          <a:lstStyle/>
          <a:p>
            <a:r>
              <a:rPr lang="en-US" sz="2800" dirty="0" smtClean="0"/>
              <a:t>What kind of relationship does this mid shot tell us Willie and his mother have?</a:t>
            </a:r>
            <a:endParaRPr lang="en-US" sz="2800" dirty="0"/>
          </a:p>
        </p:txBody>
      </p:sp>
    </p:spTree>
    <p:extLst>
      <p:ext uri="{BB962C8B-B14F-4D97-AF65-F5344CB8AC3E}">
        <p14:creationId xmlns:p14="http://schemas.microsoft.com/office/powerpoint/2010/main" val="42743720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CAMERA ANGLES Definition</a:t>
            </a:r>
            <a:endParaRPr lang="en-US" dirty="0"/>
          </a:p>
        </p:txBody>
      </p:sp>
      <p:sp>
        <p:nvSpPr>
          <p:cNvPr id="3" name="Content Placeholder 2"/>
          <p:cNvSpPr>
            <a:spLocks noGrp="1"/>
          </p:cNvSpPr>
          <p:nvPr>
            <p:ph idx="1"/>
          </p:nvPr>
        </p:nvSpPr>
        <p:spPr/>
        <p:txBody>
          <a:bodyPr/>
          <a:lstStyle/>
          <a:p>
            <a:pPr marL="0" indent="0">
              <a:buNone/>
            </a:pPr>
            <a:r>
              <a:rPr lang="en-US" dirty="0" smtClean="0"/>
              <a:t>!It </a:t>
            </a:r>
            <a:r>
              <a:rPr lang="en-US" dirty="0"/>
              <a:t>is important that you do not confuse camera angles and camera shots. Camera shots are used to demonstrate different aspects of setting, themes and </a:t>
            </a:r>
            <a:r>
              <a:rPr lang="en-US" dirty="0" smtClean="0"/>
              <a:t>characters! </a:t>
            </a:r>
            <a:r>
              <a:rPr lang="en-US" dirty="0">
                <a:solidFill>
                  <a:srgbClr val="660066"/>
                </a:solidFill>
              </a:rPr>
              <a:t>Camera angles are used to position the viewer so that they can understand the relationships between the characters. These are very important for shaping meaning in </a:t>
            </a:r>
            <a:r>
              <a:rPr lang="en-US" dirty="0" smtClean="0">
                <a:solidFill>
                  <a:srgbClr val="660066"/>
                </a:solidFill>
              </a:rPr>
              <a:t>film.</a:t>
            </a:r>
            <a:endParaRPr lang="en-US" dirty="0">
              <a:solidFill>
                <a:srgbClr val="660066"/>
              </a:solidFill>
            </a:endParaRPr>
          </a:p>
        </p:txBody>
      </p:sp>
    </p:spTree>
    <p:extLst>
      <p:ext uri="{BB962C8B-B14F-4D97-AF65-F5344CB8AC3E}">
        <p14:creationId xmlns:p14="http://schemas.microsoft.com/office/powerpoint/2010/main" val="6712968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74444"/>
            <a:ext cx="8229600" cy="5751720"/>
          </a:xfrm>
        </p:spPr>
        <p:txBody>
          <a:bodyPr>
            <a:normAutofit/>
          </a:bodyPr>
          <a:lstStyle/>
          <a:p>
            <a:endParaRPr lang="en-US" dirty="0" smtClean="0"/>
          </a:p>
          <a:p>
            <a:r>
              <a:rPr lang="en-US" dirty="0" smtClean="0">
                <a:solidFill>
                  <a:srgbClr val="660066"/>
                </a:solidFill>
              </a:rPr>
              <a:t>A </a:t>
            </a:r>
            <a:r>
              <a:rPr lang="en-US" b="1" dirty="0">
                <a:solidFill>
                  <a:srgbClr val="660066"/>
                </a:solidFill>
              </a:rPr>
              <a:t>bird's eye </a:t>
            </a:r>
            <a:r>
              <a:rPr lang="en-US" b="1" dirty="0" smtClean="0">
                <a:solidFill>
                  <a:srgbClr val="660066"/>
                </a:solidFill>
              </a:rPr>
              <a:t>angle</a:t>
            </a:r>
            <a:r>
              <a:rPr lang="en-US" dirty="0" smtClean="0"/>
              <a:t>: </a:t>
            </a:r>
            <a:r>
              <a:rPr lang="en-US" sz="2800" dirty="0"/>
              <a:t>is an angle that looks </a:t>
            </a:r>
            <a:r>
              <a:rPr lang="en-US" sz="2800" b="1" dirty="0"/>
              <a:t>directly down upon a </a:t>
            </a:r>
            <a:r>
              <a:rPr lang="en-US" sz="2800" b="1" dirty="0">
                <a:solidFill>
                  <a:srgbClr val="660066"/>
                </a:solidFill>
              </a:rPr>
              <a:t>scene</a:t>
            </a:r>
            <a:r>
              <a:rPr lang="en-US" sz="2800" dirty="0"/>
              <a:t>. This angle is often used as an establishing angle, </a:t>
            </a:r>
            <a:r>
              <a:rPr lang="en-US" sz="2800" dirty="0" smtClean="0"/>
              <a:t>to </a:t>
            </a:r>
            <a:r>
              <a:rPr lang="en-US" sz="2800" dirty="0"/>
              <a:t>establish setting</a:t>
            </a:r>
            <a:r>
              <a:rPr lang="en-US" dirty="0" smtClean="0"/>
              <a:t>.</a:t>
            </a:r>
          </a:p>
          <a:p>
            <a:endParaRPr lang="en-US" dirty="0" smtClean="0"/>
          </a:p>
        </p:txBody>
      </p:sp>
      <p:pic>
        <p:nvPicPr>
          <p:cNvPr id="4" name="Picture 3" descr="Screen Shot 2014-08-19 at 10.06.33 pm.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865549"/>
            <a:ext cx="9144000" cy="3992451"/>
          </a:xfrm>
          <a:prstGeom prst="rect">
            <a:avLst/>
          </a:prstGeom>
        </p:spPr>
      </p:pic>
    </p:spTree>
    <p:extLst>
      <p:ext uri="{BB962C8B-B14F-4D97-AF65-F5344CB8AC3E}">
        <p14:creationId xmlns:p14="http://schemas.microsoft.com/office/powerpoint/2010/main" val="3906417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CAMERA ANGLES CONT’D</a:t>
            </a:r>
            <a:endParaRPr lang="en-US" dirty="0"/>
          </a:p>
        </p:txBody>
      </p:sp>
      <p:sp>
        <p:nvSpPr>
          <p:cNvPr id="3" name="Content Placeholder 2"/>
          <p:cNvSpPr>
            <a:spLocks noGrp="1"/>
          </p:cNvSpPr>
          <p:nvPr>
            <p:ph idx="1"/>
          </p:nvPr>
        </p:nvSpPr>
        <p:spPr/>
        <p:txBody>
          <a:bodyPr>
            <a:normAutofit/>
          </a:bodyPr>
          <a:lstStyle/>
          <a:p>
            <a:r>
              <a:rPr lang="en-US" dirty="0" smtClean="0">
                <a:solidFill>
                  <a:srgbClr val="660066"/>
                </a:solidFill>
              </a:rPr>
              <a:t>A HIGH ANGLE</a:t>
            </a:r>
            <a:r>
              <a:rPr lang="en-US" b="1" dirty="0" smtClean="0"/>
              <a:t>: </a:t>
            </a:r>
            <a:r>
              <a:rPr lang="en-US" dirty="0"/>
              <a:t>is a camera angle that looks </a:t>
            </a:r>
            <a:r>
              <a:rPr lang="en-US" b="1" dirty="0"/>
              <a:t>down upon a </a:t>
            </a:r>
            <a:r>
              <a:rPr lang="en-US" b="1" dirty="0">
                <a:solidFill>
                  <a:srgbClr val="660066"/>
                </a:solidFill>
              </a:rPr>
              <a:t>subject</a:t>
            </a:r>
            <a:r>
              <a:rPr lang="en-US" dirty="0"/>
              <a:t>. A character shot with a high angle will look vulnerable or small. These angles are often used to demonstrate to the audience a perspective of a particular character. </a:t>
            </a:r>
          </a:p>
          <a:p>
            <a:endParaRPr lang="en-US" dirty="0" smtClean="0"/>
          </a:p>
        </p:txBody>
      </p:sp>
    </p:spTree>
    <p:extLst>
      <p:ext uri="{BB962C8B-B14F-4D97-AF65-F5344CB8AC3E}">
        <p14:creationId xmlns:p14="http://schemas.microsoft.com/office/powerpoint/2010/main" val="27629691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1992"/>
            <a:ext cx="8229600" cy="4525963"/>
          </a:xfrm>
        </p:spPr>
        <p:txBody>
          <a:bodyPr/>
          <a:lstStyle/>
          <a:p>
            <a:r>
              <a:rPr lang="en-US" dirty="0" smtClean="0">
                <a:solidFill>
                  <a:srgbClr val="660066"/>
                </a:solidFill>
              </a:rPr>
              <a:t>High Angle</a:t>
            </a:r>
            <a:r>
              <a:rPr lang="en-US" dirty="0" smtClean="0"/>
              <a:t>: In this scene, Tadpole has just broken his promise to Willie to take him to Broome. Looking at him from Willie’s perspective, what does he look like right now?</a:t>
            </a:r>
            <a:endParaRPr lang="en-US" dirty="0"/>
          </a:p>
        </p:txBody>
      </p:sp>
      <p:pic>
        <p:nvPicPr>
          <p:cNvPr id="5" name="Picture 4" descr="Screen Shot 2014-08-19 at 10.51.22 pm.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900184"/>
            <a:ext cx="9144000" cy="3974096"/>
          </a:xfrm>
          <a:prstGeom prst="rect">
            <a:avLst/>
          </a:prstGeom>
        </p:spPr>
      </p:pic>
    </p:spTree>
    <p:extLst>
      <p:ext uri="{BB962C8B-B14F-4D97-AF65-F5344CB8AC3E}">
        <p14:creationId xmlns:p14="http://schemas.microsoft.com/office/powerpoint/2010/main" val="31492215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smtClean="0">
                <a:solidFill>
                  <a:srgbClr val="660066"/>
                </a:solidFill>
              </a:rPr>
              <a:t>LOW ANGLE:</a:t>
            </a:r>
            <a:r>
              <a:rPr lang="en-US" dirty="0" smtClean="0">
                <a:solidFill>
                  <a:srgbClr val="660066"/>
                </a:solidFill>
              </a:rPr>
              <a:t> </a:t>
            </a:r>
            <a:r>
              <a:rPr lang="en-US" dirty="0"/>
              <a:t>is a camera angle that </a:t>
            </a:r>
            <a:r>
              <a:rPr lang="en-US" b="1" dirty="0"/>
              <a:t>looks up at a character</a:t>
            </a:r>
            <a:r>
              <a:rPr lang="en-US" dirty="0"/>
              <a:t>. This is the opposite of a high angle and makes a character look more powerful. This can make the audience feel vulnerable and small by looking up at the character. This can help the responder feel empathy if they are viewing the frame from another character's point of view.</a:t>
            </a:r>
          </a:p>
          <a:p>
            <a:endParaRPr lang="en-US" dirty="0"/>
          </a:p>
        </p:txBody>
      </p:sp>
    </p:spTree>
    <p:extLst>
      <p:ext uri="{BB962C8B-B14F-4D97-AF65-F5344CB8AC3E}">
        <p14:creationId xmlns:p14="http://schemas.microsoft.com/office/powerpoint/2010/main" val="1952608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ARE SOME FILM TECHNIQUES?</a:t>
            </a:r>
            <a:endParaRPr lang="en-US" dirty="0"/>
          </a:p>
        </p:txBody>
      </p:sp>
      <p:sp>
        <p:nvSpPr>
          <p:cNvPr id="3" name="Content Placeholder 2"/>
          <p:cNvSpPr>
            <a:spLocks noGrp="1"/>
          </p:cNvSpPr>
          <p:nvPr>
            <p:ph idx="1"/>
          </p:nvPr>
        </p:nvSpPr>
        <p:spPr/>
        <p:txBody>
          <a:bodyPr/>
          <a:lstStyle/>
          <a:p>
            <a:endParaRPr lang="en-US" dirty="0" smtClean="0"/>
          </a:p>
          <a:p>
            <a:endParaRPr lang="en-US" dirty="0"/>
          </a:p>
          <a:p>
            <a:r>
              <a:rPr lang="en-US" dirty="0" smtClean="0"/>
              <a:t>HINT: What unique features make a film different from a book? </a:t>
            </a:r>
            <a:endParaRPr lang="en-US" dirty="0"/>
          </a:p>
        </p:txBody>
      </p:sp>
    </p:spTree>
    <p:extLst>
      <p:ext uri="{BB962C8B-B14F-4D97-AF65-F5344CB8AC3E}">
        <p14:creationId xmlns:p14="http://schemas.microsoft.com/office/powerpoint/2010/main" val="28359191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20964"/>
            <a:ext cx="8229600" cy="5605199"/>
          </a:xfrm>
        </p:spPr>
        <p:txBody>
          <a:bodyPr/>
          <a:lstStyle/>
          <a:p>
            <a:r>
              <a:rPr lang="en-US" dirty="0" smtClean="0">
                <a:solidFill>
                  <a:srgbClr val="660066"/>
                </a:solidFill>
              </a:rPr>
              <a:t>Low Angle: </a:t>
            </a:r>
            <a:r>
              <a:rPr lang="en-US" dirty="0" smtClean="0"/>
              <a:t>How does this angle make Father Benny appear to the audience? </a:t>
            </a:r>
            <a:endParaRPr lang="en-US" dirty="0"/>
          </a:p>
        </p:txBody>
      </p:sp>
      <p:pic>
        <p:nvPicPr>
          <p:cNvPr id="5" name="Picture 4" descr="Screen Shot 2014-08-19 at 10.15.51 pm.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1807093"/>
            <a:ext cx="9144000" cy="5050907"/>
          </a:xfrm>
          <a:prstGeom prst="rect">
            <a:avLst/>
          </a:prstGeom>
        </p:spPr>
      </p:pic>
    </p:spTree>
    <p:extLst>
      <p:ext uri="{BB962C8B-B14F-4D97-AF65-F5344CB8AC3E}">
        <p14:creationId xmlns:p14="http://schemas.microsoft.com/office/powerpoint/2010/main" val="23666982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37575" y="2018735"/>
            <a:ext cx="4591334" cy="2923877"/>
          </a:xfrm>
          <a:prstGeom prst="rect">
            <a:avLst/>
          </a:prstGeom>
          <a:noFill/>
        </p:spPr>
        <p:txBody>
          <a:bodyPr wrap="square" rtlCol="0">
            <a:spAutoFit/>
          </a:bodyPr>
          <a:lstStyle/>
          <a:p>
            <a:pPr algn="ctr"/>
            <a:endParaRPr lang="en-US" sz="2800" dirty="0" smtClean="0"/>
          </a:p>
          <a:p>
            <a:pPr algn="ctr"/>
            <a:r>
              <a:rPr lang="en-US" sz="4000" dirty="0" smtClean="0"/>
              <a:t>FIN.</a:t>
            </a:r>
            <a:endParaRPr lang="en-US" sz="4000" dirty="0"/>
          </a:p>
          <a:p>
            <a:r>
              <a:rPr lang="en-US" sz="2800" dirty="0" smtClean="0"/>
              <a:t>Clip/Overview &amp; Handouts</a:t>
            </a:r>
          </a:p>
          <a:p>
            <a:r>
              <a:rPr lang="nl-NL" sz="2000" dirty="0" err="1" smtClean="0"/>
              <a:t>https</a:t>
            </a:r>
            <a:r>
              <a:rPr lang="nl-NL" sz="2000" dirty="0"/>
              <a:t>://</a:t>
            </a:r>
            <a:r>
              <a:rPr lang="nl-NL" sz="2000" dirty="0" err="1"/>
              <a:t>www.youtube.com</a:t>
            </a:r>
            <a:r>
              <a:rPr lang="nl-NL" sz="2000" dirty="0"/>
              <a:t>/</a:t>
            </a:r>
            <a:r>
              <a:rPr lang="nl-NL" sz="2000" dirty="0" err="1"/>
              <a:t>watch?v</a:t>
            </a:r>
            <a:r>
              <a:rPr lang="nl-NL" sz="2000" dirty="0"/>
              <a:t>=ZwbsYgZ7d-8&amp;list=PL5D612ECB3C724E3B</a:t>
            </a:r>
            <a:endParaRPr lang="en-US" sz="2000" dirty="0"/>
          </a:p>
          <a:p>
            <a:pPr algn="ctr"/>
            <a:endParaRPr lang="en-US" sz="2800" dirty="0"/>
          </a:p>
        </p:txBody>
      </p:sp>
    </p:spTree>
    <p:extLst>
      <p:ext uri="{BB962C8B-B14F-4D97-AF65-F5344CB8AC3E}">
        <p14:creationId xmlns:p14="http://schemas.microsoft.com/office/powerpoint/2010/main" val="8950386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LIGHTING</a:t>
            </a:r>
            <a:endParaRPr lang="en-US" dirty="0"/>
          </a:p>
        </p:txBody>
      </p:sp>
      <p:sp>
        <p:nvSpPr>
          <p:cNvPr id="3" name="Content Placeholder 2"/>
          <p:cNvSpPr>
            <a:spLocks noGrp="1"/>
          </p:cNvSpPr>
          <p:nvPr>
            <p:ph idx="1"/>
          </p:nvPr>
        </p:nvSpPr>
        <p:spPr/>
        <p:txBody>
          <a:bodyPr/>
          <a:lstStyle/>
          <a:p>
            <a:r>
              <a:rPr lang="en-US" dirty="0"/>
              <a:t>Lighting is a very important aspect for shaping meaning in films. What kind of atmosphere is created in a room lit by candles? Have you ever heard of mood lighting? A room that is brightly lit by neon lights might seem to be sterile or a shadowy room might be eerie or scary. The lighting technicians in a film crew have the task of creating lighting to suit the mood and atmosphere of each scene in a film.</a:t>
            </a:r>
          </a:p>
        </p:txBody>
      </p:sp>
    </p:spTree>
    <p:extLst>
      <p:ext uri="{BB962C8B-B14F-4D97-AF65-F5344CB8AC3E}">
        <p14:creationId xmlns:p14="http://schemas.microsoft.com/office/powerpoint/2010/main" val="34186224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MISE EN SCENE</a:t>
            </a:r>
            <a:endParaRPr lang="en-US" dirty="0"/>
          </a:p>
        </p:txBody>
      </p:sp>
      <p:sp>
        <p:nvSpPr>
          <p:cNvPr id="3" name="Content Placeholder 2"/>
          <p:cNvSpPr>
            <a:spLocks noGrp="1"/>
          </p:cNvSpPr>
          <p:nvPr>
            <p:ph idx="1"/>
          </p:nvPr>
        </p:nvSpPr>
        <p:spPr/>
        <p:txBody>
          <a:bodyPr/>
          <a:lstStyle/>
          <a:p>
            <a:r>
              <a:rPr lang="en-US" dirty="0"/>
              <a:t>Mise en scene refers to all the objects and characters in a particular frame. More specifically, it refers to the composition of the frame. When you use the term mise en scene, you are discussing where the composer or director has placed all the elements of the scene within the frame.</a:t>
            </a:r>
          </a:p>
        </p:txBody>
      </p:sp>
    </p:spTree>
    <p:extLst>
      <p:ext uri="{BB962C8B-B14F-4D97-AF65-F5344CB8AC3E}">
        <p14:creationId xmlns:p14="http://schemas.microsoft.com/office/powerpoint/2010/main" val="1975749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MISE EN SCENE EXAMPLE</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7095091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SPECIAL EFFECTS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165263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SPECIAL EFFECTS EXAMPLE</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310040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SOUNDTRACK</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671524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ARE SOME FILM TECHNIQUES?</a:t>
            </a:r>
            <a:endParaRPr lang="en-US" dirty="0"/>
          </a:p>
        </p:txBody>
      </p:sp>
      <p:sp>
        <p:nvSpPr>
          <p:cNvPr id="3" name="Content Placeholder 2"/>
          <p:cNvSpPr>
            <a:spLocks noGrp="1"/>
          </p:cNvSpPr>
          <p:nvPr>
            <p:ph idx="1"/>
          </p:nvPr>
        </p:nvSpPr>
        <p:spPr>
          <a:xfrm>
            <a:off x="822960" y="1100628"/>
            <a:ext cx="7520940" cy="4988136"/>
          </a:xfrm>
        </p:spPr>
        <p:txBody>
          <a:bodyPr>
            <a:normAutofit/>
          </a:bodyPr>
          <a:lstStyle/>
          <a:p>
            <a:pPr marL="514350" indent="-514350">
              <a:buFont typeface="+mj-lt"/>
              <a:buAutoNum type="arabicPeriod"/>
            </a:pPr>
            <a:endParaRPr lang="en-US" dirty="0" smtClean="0"/>
          </a:p>
          <a:p>
            <a:pPr marL="514350" indent="-514350">
              <a:buFont typeface="+mj-lt"/>
              <a:buAutoNum type="arabicPeriod"/>
            </a:pPr>
            <a:r>
              <a:rPr lang="en-US" dirty="0" smtClean="0"/>
              <a:t>Camera Shots &amp; Angles</a:t>
            </a:r>
          </a:p>
          <a:p>
            <a:pPr marL="514350" indent="-514350">
              <a:buFont typeface="+mj-lt"/>
              <a:buAutoNum type="arabicPeriod"/>
            </a:pPr>
            <a:r>
              <a:rPr lang="en-US" dirty="0" smtClean="0"/>
              <a:t>Lighting</a:t>
            </a:r>
          </a:p>
          <a:p>
            <a:pPr marL="514350" indent="-514350">
              <a:buFont typeface="+mj-lt"/>
              <a:buAutoNum type="arabicPeriod"/>
            </a:pPr>
            <a:r>
              <a:rPr lang="en-US" dirty="0" smtClean="0"/>
              <a:t>Special Effects</a:t>
            </a:r>
          </a:p>
          <a:p>
            <a:pPr marL="514350" indent="-514350">
              <a:buFont typeface="+mj-lt"/>
              <a:buAutoNum type="arabicPeriod"/>
            </a:pPr>
            <a:r>
              <a:rPr lang="en-US" dirty="0" smtClean="0"/>
              <a:t>Soundtrack</a:t>
            </a:r>
          </a:p>
          <a:p>
            <a:pPr marL="514350" indent="-514350">
              <a:buFont typeface="+mj-lt"/>
              <a:buAutoNum type="arabicPeriod"/>
            </a:pPr>
            <a:r>
              <a:rPr lang="en-US" dirty="0" smtClean="0"/>
              <a:t>Mise en Scene</a:t>
            </a:r>
          </a:p>
          <a:p>
            <a:pPr marL="514350" indent="-514350">
              <a:buFont typeface="+mj-lt"/>
              <a:buAutoNum type="arabicPeriod"/>
            </a:pPr>
            <a:r>
              <a:rPr lang="en-US" dirty="0" smtClean="0"/>
              <a:t>Cinematography</a:t>
            </a:r>
          </a:p>
          <a:p>
            <a:pPr marL="514350" indent="-514350">
              <a:buFont typeface="+mj-lt"/>
              <a:buAutoNum type="arabicPeriod"/>
            </a:pPr>
            <a:endParaRPr lang="en-US" dirty="0" smtClean="0"/>
          </a:p>
          <a:p>
            <a:pPr marL="0" indent="0">
              <a:buNone/>
            </a:pPr>
            <a:endParaRPr lang="en-US" dirty="0" smtClean="0"/>
          </a:p>
        </p:txBody>
      </p:sp>
    </p:spTree>
    <p:extLst>
      <p:ext uri="{BB962C8B-B14F-4D97-AF65-F5344CB8AC3E}">
        <p14:creationId xmlns:p14="http://schemas.microsoft.com/office/powerpoint/2010/main" val="3242263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CAMERA SHOTS Definition</a:t>
            </a:r>
            <a:endParaRPr lang="en-US" dirty="0"/>
          </a:p>
        </p:txBody>
      </p:sp>
      <p:sp>
        <p:nvSpPr>
          <p:cNvPr id="3" name="Content Placeholder 2"/>
          <p:cNvSpPr>
            <a:spLocks noGrp="1"/>
          </p:cNvSpPr>
          <p:nvPr>
            <p:ph idx="1"/>
          </p:nvPr>
        </p:nvSpPr>
        <p:spPr>
          <a:xfrm>
            <a:off x="822960" y="1100628"/>
            <a:ext cx="7520940" cy="4988136"/>
          </a:xfrm>
        </p:spPr>
        <p:txBody>
          <a:bodyPr>
            <a:normAutofit/>
          </a:bodyPr>
          <a:lstStyle/>
          <a:p>
            <a:pPr marL="0" indent="0">
              <a:buNone/>
            </a:pPr>
            <a:endParaRPr lang="en-US" dirty="0" smtClean="0"/>
          </a:p>
          <a:p>
            <a:pPr marL="0" indent="0">
              <a:buNone/>
            </a:pPr>
            <a:r>
              <a:rPr lang="en-US" dirty="0" smtClean="0">
                <a:solidFill>
                  <a:srgbClr val="660066"/>
                </a:solidFill>
              </a:rPr>
              <a:t>A </a:t>
            </a:r>
            <a:r>
              <a:rPr lang="en-US" dirty="0">
                <a:solidFill>
                  <a:srgbClr val="660066"/>
                </a:solidFill>
              </a:rPr>
              <a:t>camera shot is the amount of space that is seen in one shot or frame. </a:t>
            </a:r>
            <a:r>
              <a:rPr lang="en-US" dirty="0" smtClean="0">
                <a:solidFill>
                  <a:srgbClr val="660066"/>
                </a:solidFill>
              </a:rPr>
              <a:t>Camera shots </a:t>
            </a:r>
            <a:r>
              <a:rPr lang="en-US" dirty="0">
                <a:solidFill>
                  <a:srgbClr val="660066"/>
                </a:solidFill>
              </a:rPr>
              <a:t>are used to demonstrate different aspects of a film's setting, characters and themes. As a result, camera shots are very important in shaping meaning in a film. </a:t>
            </a:r>
            <a:endParaRPr lang="en-US" dirty="0" smtClean="0">
              <a:solidFill>
                <a:srgbClr val="660066"/>
              </a:solidFill>
            </a:endParaRPr>
          </a:p>
          <a:p>
            <a:pPr marL="0" indent="0">
              <a:buNone/>
            </a:pPr>
            <a:endParaRPr lang="en-US" dirty="0" smtClean="0"/>
          </a:p>
        </p:txBody>
      </p:sp>
    </p:spTree>
    <p:extLst>
      <p:ext uri="{BB962C8B-B14F-4D97-AF65-F5344CB8AC3E}">
        <p14:creationId xmlns:p14="http://schemas.microsoft.com/office/powerpoint/2010/main" val="70121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CAMERA SHOTS</a:t>
            </a:r>
            <a:endParaRPr lang="en-US" dirty="0"/>
          </a:p>
        </p:txBody>
      </p:sp>
      <p:sp>
        <p:nvSpPr>
          <p:cNvPr id="3" name="Content Placeholder 2"/>
          <p:cNvSpPr>
            <a:spLocks noGrp="1"/>
          </p:cNvSpPr>
          <p:nvPr>
            <p:ph idx="1"/>
          </p:nvPr>
        </p:nvSpPr>
        <p:spPr>
          <a:xfrm>
            <a:off x="822960" y="1100628"/>
            <a:ext cx="7520940" cy="4988136"/>
          </a:xfrm>
        </p:spPr>
        <p:txBody>
          <a:bodyPr>
            <a:normAutofit/>
          </a:bodyPr>
          <a:lstStyle/>
          <a:p>
            <a:pPr marL="1371600" lvl="3" indent="0">
              <a:buNone/>
            </a:pPr>
            <a:endParaRPr lang="en-US" dirty="0"/>
          </a:p>
          <a:p>
            <a:pPr marL="0" lvl="1" indent="0">
              <a:buNone/>
            </a:pPr>
            <a:r>
              <a:rPr lang="en-US" dirty="0" smtClean="0">
                <a:solidFill>
                  <a:srgbClr val="660066"/>
                </a:solidFill>
              </a:rPr>
              <a:t>EXTREME CLOSE UP</a:t>
            </a:r>
            <a:r>
              <a:rPr lang="en-US" dirty="0" smtClean="0"/>
              <a:t>: contains </a:t>
            </a:r>
            <a:r>
              <a:rPr lang="en-US" dirty="0"/>
              <a:t>one </a:t>
            </a:r>
            <a:r>
              <a:rPr lang="en-US" b="1" dirty="0"/>
              <a:t>part of a character's face</a:t>
            </a:r>
            <a:r>
              <a:rPr lang="en-US" dirty="0"/>
              <a:t> or other object. This technique is quite common in horror </a:t>
            </a:r>
            <a:r>
              <a:rPr lang="en-US" dirty="0" smtClean="0"/>
              <a:t>films. </a:t>
            </a:r>
            <a:r>
              <a:rPr lang="en-US" dirty="0"/>
              <a:t>This type of shot creates an intense mood and provides interaction between the audience and the viewer</a:t>
            </a:r>
            <a:r>
              <a:rPr lang="en-US" dirty="0" smtClean="0"/>
              <a:t>.</a:t>
            </a:r>
          </a:p>
          <a:p>
            <a:pPr marL="1314450" lvl="4" indent="0">
              <a:buNone/>
            </a:pPr>
            <a:endParaRPr lang="en-US" dirty="0" smtClean="0"/>
          </a:p>
        </p:txBody>
      </p:sp>
    </p:spTree>
    <p:extLst>
      <p:ext uri="{BB962C8B-B14F-4D97-AF65-F5344CB8AC3E}">
        <p14:creationId xmlns:p14="http://schemas.microsoft.com/office/powerpoint/2010/main" val="1508040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7004"/>
            <a:ext cx="8229600" cy="5719160"/>
          </a:xfrm>
        </p:spPr>
        <p:txBody>
          <a:bodyPr/>
          <a:lstStyle/>
          <a:p>
            <a:r>
              <a:rPr lang="en-US" dirty="0" smtClean="0">
                <a:solidFill>
                  <a:srgbClr val="660066"/>
                </a:solidFill>
              </a:rPr>
              <a:t>Extreme close up: </a:t>
            </a:r>
            <a:r>
              <a:rPr lang="en-US" dirty="0" smtClean="0"/>
              <a:t>In this shot, what do we as the audience learn about what Father Benedictus is feeling right now? Hint: he just woke up to catch Willie stealing chocolate!</a:t>
            </a:r>
          </a:p>
          <a:p>
            <a:endParaRPr lang="en-US" dirty="0"/>
          </a:p>
        </p:txBody>
      </p:sp>
      <p:pic>
        <p:nvPicPr>
          <p:cNvPr id="5" name="Picture 4" descr="Screen Shot 2014-08-19 at 10.14.33 pm.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588539"/>
            <a:ext cx="9144000" cy="4269461"/>
          </a:xfrm>
          <a:prstGeom prst="rect">
            <a:avLst/>
          </a:prstGeom>
        </p:spPr>
      </p:pic>
    </p:spTree>
    <p:extLst>
      <p:ext uri="{BB962C8B-B14F-4D97-AF65-F5344CB8AC3E}">
        <p14:creationId xmlns:p14="http://schemas.microsoft.com/office/powerpoint/2010/main" val="2843095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CAMERA SHOTS CONT’D</a:t>
            </a:r>
            <a:endParaRPr lang="en-US" dirty="0"/>
          </a:p>
        </p:txBody>
      </p:sp>
      <p:sp>
        <p:nvSpPr>
          <p:cNvPr id="3" name="Content Placeholder 2"/>
          <p:cNvSpPr>
            <a:spLocks noGrp="1"/>
          </p:cNvSpPr>
          <p:nvPr>
            <p:ph idx="1"/>
          </p:nvPr>
        </p:nvSpPr>
        <p:spPr/>
        <p:txBody>
          <a:bodyPr>
            <a:normAutofit/>
          </a:bodyPr>
          <a:lstStyle/>
          <a:p>
            <a:r>
              <a:rPr lang="en-US" sz="2800" dirty="0" smtClean="0">
                <a:solidFill>
                  <a:srgbClr val="660066"/>
                </a:solidFill>
              </a:rPr>
              <a:t>A CLOSE UP: </a:t>
            </a:r>
            <a:r>
              <a:rPr lang="en-US" sz="2800" dirty="0" smtClean="0"/>
              <a:t>contains </a:t>
            </a:r>
            <a:r>
              <a:rPr lang="en-US" sz="2800" dirty="0"/>
              <a:t>just </a:t>
            </a:r>
            <a:r>
              <a:rPr lang="en-US" sz="2800" b="1" dirty="0"/>
              <a:t>one character's face</a:t>
            </a:r>
            <a:r>
              <a:rPr lang="en-US" sz="2800" dirty="0"/>
              <a:t>. This enables viewers to understand the actor's emotions and also allows them to feel empathy for the character. This is also known as a personal shot</a:t>
            </a:r>
            <a:r>
              <a:rPr lang="en-US" sz="2800" dirty="0" smtClean="0"/>
              <a:t>.</a:t>
            </a:r>
          </a:p>
          <a:p>
            <a:pPr marL="457200" lvl="1" indent="0">
              <a:buNone/>
            </a:pPr>
            <a:endParaRPr lang="en-US" dirty="0"/>
          </a:p>
        </p:txBody>
      </p:sp>
    </p:spTree>
    <p:extLst>
      <p:ext uri="{BB962C8B-B14F-4D97-AF65-F5344CB8AC3E}">
        <p14:creationId xmlns:p14="http://schemas.microsoft.com/office/powerpoint/2010/main" val="3761506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482"/>
            <a:ext cx="8229600" cy="5865681"/>
          </a:xfrm>
        </p:spPr>
        <p:txBody>
          <a:bodyPr/>
          <a:lstStyle/>
          <a:p>
            <a:r>
              <a:rPr lang="en-US" dirty="0" smtClean="0">
                <a:solidFill>
                  <a:srgbClr val="660066"/>
                </a:solidFill>
              </a:rPr>
              <a:t>Close Up: </a:t>
            </a:r>
            <a:r>
              <a:rPr lang="en-US" dirty="0" smtClean="0"/>
              <a:t>Willie’s face while he is daydreaming about Rosie in church!</a:t>
            </a:r>
          </a:p>
          <a:p>
            <a:r>
              <a:rPr lang="en-US" dirty="0" smtClean="0"/>
              <a:t>What is the close up telling us about Willie?</a:t>
            </a:r>
          </a:p>
          <a:p>
            <a:endParaRPr lang="en-US" dirty="0"/>
          </a:p>
        </p:txBody>
      </p:sp>
      <p:pic>
        <p:nvPicPr>
          <p:cNvPr id="4" name="Picture 3" descr="Screen Shot 2014-08-19 at 9.00.12 pm.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181536"/>
            <a:ext cx="9144000" cy="4676464"/>
          </a:xfrm>
          <a:prstGeom prst="rect">
            <a:avLst/>
          </a:prstGeom>
        </p:spPr>
      </p:pic>
    </p:spTree>
    <p:extLst>
      <p:ext uri="{BB962C8B-B14F-4D97-AF65-F5344CB8AC3E}">
        <p14:creationId xmlns:p14="http://schemas.microsoft.com/office/powerpoint/2010/main" val="3822582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39564"/>
            <a:ext cx="8229600" cy="5686600"/>
          </a:xfrm>
        </p:spPr>
        <p:txBody>
          <a:bodyPr/>
          <a:lstStyle/>
          <a:p>
            <a:endParaRPr lang="en-US" dirty="0" smtClean="0">
              <a:solidFill>
                <a:srgbClr val="660066"/>
              </a:solidFill>
            </a:endParaRPr>
          </a:p>
          <a:p>
            <a:r>
              <a:rPr lang="en-US" dirty="0" smtClean="0">
                <a:solidFill>
                  <a:srgbClr val="660066"/>
                </a:solidFill>
              </a:rPr>
              <a:t>A </a:t>
            </a:r>
            <a:r>
              <a:rPr lang="en-US" dirty="0">
                <a:solidFill>
                  <a:srgbClr val="660066"/>
                </a:solidFill>
              </a:rPr>
              <a:t>LONG SHOT: </a:t>
            </a:r>
            <a:r>
              <a:rPr lang="en-US" dirty="0"/>
              <a:t>contains landscape but gives the viewer a more specific idea of setting. A long shot may show the viewers the building where the action will take place.</a:t>
            </a:r>
          </a:p>
          <a:p>
            <a:pPr marL="0" indent="0">
              <a:buNone/>
            </a:pPr>
            <a:endParaRPr lang="en-US" dirty="0"/>
          </a:p>
        </p:txBody>
      </p:sp>
    </p:spTree>
    <p:extLst>
      <p:ext uri="{BB962C8B-B14F-4D97-AF65-F5344CB8AC3E}">
        <p14:creationId xmlns:p14="http://schemas.microsoft.com/office/powerpoint/2010/main" val="1399886480"/>
      </p:ext>
    </p:extLst>
  </p:cSld>
  <p:clrMapOvr>
    <a:masterClrMapping/>
  </p:clrMapOvr>
</p:sld>
</file>

<file path=ppt/theme/theme1.xml><?xml version="1.0" encoding="utf-8"?>
<a:theme xmlns:a="http://schemas.openxmlformats.org/drawingml/2006/main" name="Bl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2045</TotalTime>
  <Words>841</Words>
  <Application>Microsoft Office PowerPoint</Application>
  <PresentationFormat>On-screen Show (4:3)</PresentationFormat>
  <Paragraphs>57</Paragraphs>
  <Slides>27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Calibri</vt:lpstr>
      <vt:lpstr>Black</vt:lpstr>
      <vt:lpstr>FILM TECHNIQUES </vt:lpstr>
      <vt:lpstr>WHAT ARE SOME FILM TECHNIQUES?</vt:lpstr>
      <vt:lpstr>WHAT ARE SOME FILM TECHNIQUES?</vt:lpstr>
      <vt:lpstr>CAMERA SHOTS Definition</vt:lpstr>
      <vt:lpstr>CAMERA SHOTS</vt:lpstr>
      <vt:lpstr>PowerPoint Presentation</vt:lpstr>
      <vt:lpstr>CAMERA SHOTS CONT’D</vt:lpstr>
      <vt:lpstr>PowerPoint Presentation</vt:lpstr>
      <vt:lpstr>PowerPoint Presentation</vt:lpstr>
      <vt:lpstr>PowerPoint Presentation</vt:lpstr>
      <vt:lpstr>CAMERA SHOTS FINAL</vt:lpstr>
      <vt:lpstr>PowerPoint Presentation</vt:lpstr>
      <vt:lpstr>PowerPoint Presentation</vt:lpstr>
      <vt:lpstr>PowerPoint Presentation</vt:lpstr>
      <vt:lpstr>CAMERA ANGLES Definition</vt:lpstr>
      <vt:lpstr>PowerPoint Presentation</vt:lpstr>
      <vt:lpstr>CAMERA ANGLES CONT’D</vt:lpstr>
      <vt:lpstr>PowerPoint Presentation</vt:lpstr>
      <vt:lpstr>PowerPoint Presentation</vt:lpstr>
      <vt:lpstr>PowerPoint Presentation</vt:lpstr>
      <vt:lpstr>PowerPoint Presentation</vt:lpstr>
      <vt:lpstr>LIGHTING</vt:lpstr>
      <vt:lpstr>MISE EN SCENE</vt:lpstr>
      <vt:lpstr>MISE EN SCENE EXAMPLE</vt:lpstr>
      <vt:lpstr>SPECIAL EFFECTS</vt:lpstr>
      <vt:lpstr>SPECIAL EFFECTS EXAMPLE</vt:lpstr>
      <vt:lpstr>SOUNDTRACK</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FILM TECHNIQUES</dc:title>
  <dc:creator>Sarah Rizk</dc:creator>
  <cp:lastModifiedBy>WHITE, Alice(WHI)</cp:lastModifiedBy>
  <cp:revision>47</cp:revision>
  <dcterms:created xsi:type="dcterms:W3CDTF">2014-08-17T11:18:24Z</dcterms:created>
  <dcterms:modified xsi:type="dcterms:W3CDTF">2014-09-05T04:35:32Z</dcterms:modified>
</cp:coreProperties>
</file>